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4" r:id="rId1"/>
  </p:sldMasterIdLst>
  <p:notesMasterIdLst>
    <p:notesMasterId r:id="rId32"/>
  </p:notesMasterIdLst>
  <p:sldIdLst>
    <p:sldId id="256" r:id="rId2"/>
    <p:sldId id="272" r:id="rId3"/>
    <p:sldId id="258" r:id="rId4"/>
    <p:sldId id="259" r:id="rId5"/>
    <p:sldId id="260" r:id="rId6"/>
    <p:sldId id="270" r:id="rId7"/>
    <p:sldId id="285" r:id="rId8"/>
    <p:sldId id="274" r:id="rId9"/>
    <p:sldId id="266" r:id="rId10"/>
    <p:sldId id="267" r:id="rId11"/>
    <p:sldId id="286" r:id="rId12"/>
    <p:sldId id="277" r:id="rId13"/>
    <p:sldId id="278" r:id="rId14"/>
    <p:sldId id="288" r:id="rId15"/>
    <p:sldId id="287" r:id="rId16"/>
    <p:sldId id="282" r:id="rId17"/>
    <p:sldId id="279" r:id="rId18"/>
    <p:sldId id="289" r:id="rId19"/>
    <p:sldId id="280" r:id="rId20"/>
    <p:sldId id="281" r:id="rId21"/>
    <p:sldId id="290" r:id="rId22"/>
    <p:sldId id="283" r:id="rId23"/>
    <p:sldId id="284" r:id="rId24"/>
    <p:sldId id="291" r:id="rId25"/>
    <p:sldId id="271" r:id="rId26"/>
    <p:sldId id="262" r:id="rId27"/>
    <p:sldId id="268" r:id="rId28"/>
    <p:sldId id="263" r:id="rId29"/>
    <p:sldId id="264" r:id="rId30"/>
    <p:sldId id="26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FCB4E-216D-4267-8279-C2D85E838F40}"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60D47-5204-449E-BEF3-FCB88101BDE7}" type="slidenum">
              <a:rPr lang="en-US" smtClean="0"/>
              <a:t>‹#›</a:t>
            </a:fld>
            <a:endParaRPr lang="en-US"/>
          </a:p>
        </p:txBody>
      </p:sp>
    </p:spTree>
    <p:extLst>
      <p:ext uri="{BB962C8B-B14F-4D97-AF65-F5344CB8AC3E}">
        <p14:creationId xmlns:p14="http://schemas.microsoft.com/office/powerpoint/2010/main" val="4127085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8/30/2023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542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83000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99158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38163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1641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47525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8/30/2023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69252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4158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869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8576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449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769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8/30/2023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10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8/30/2023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2143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8/30/2023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9301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02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5569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8/30/2023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567205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firebase.google.com/" TargetMode="External"/><Relationship Id="rId2" Type="http://schemas.openxmlformats.org/officeDocument/2006/relationships/hyperlink" Target="https://cloudinary.co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4.png"/><Relationship Id="rId4" Type="http://schemas.microsoft.com/office/2017/06/relationships/model3d" Target="../media/model3d2.glb"/></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075D-4F02-C58D-0693-1D0BE6EA0314}"/>
              </a:ext>
            </a:extLst>
          </p:cNvPr>
          <p:cNvSpPr>
            <a:spLocks noGrp="1"/>
          </p:cNvSpPr>
          <p:nvPr>
            <p:ph type="ctrTitle"/>
          </p:nvPr>
        </p:nvSpPr>
        <p:spPr>
          <a:xfrm>
            <a:off x="3221969" y="2433404"/>
            <a:ext cx="8825658" cy="1057275"/>
          </a:xfrm>
        </p:spPr>
        <p:txBody>
          <a:bodyPr/>
          <a:lstStyle/>
          <a:p>
            <a:r>
              <a:rPr lang="en-US" sz="4800" dirty="0">
                <a:latin typeface="Arial" panose="020B0604020202020204" pitchFamily="34" charset="0"/>
                <a:cs typeface="Arial" panose="020B0604020202020204" pitchFamily="34" charset="0"/>
              </a:rPr>
              <a:t>Passion Pursuit</a:t>
            </a:r>
          </a:p>
        </p:txBody>
      </p:sp>
      <p:sp>
        <p:nvSpPr>
          <p:cNvPr id="4" name="TextBox 3">
            <a:extLst>
              <a:ext uri="{FF2B5EF4-FFF2-40B4-BE49-F238E27FC236}">
                <a16:creationId xmlns:a16="http://schemas.microsoft.com/office/drawing/2014/main" id="{A68A7F37-49E5-718C-A257-463A7B9DB2F3}"/>
              </a:ext>
            </a:extLst>
          </p:cNvPr>
          <p:cNvSpPr txBox="1"/>
          <p:nvPr/>
        </p:nvSpPr>
        <p:spPr>
          <a:xfrm>
            <a:off x="637943" y="4651902"/>
            <a:ext cx="3747626" cy="1631216"/>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          PRESENTED BY</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Aniket Gadage  Roll No. 233130</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Rohit Narahare Roll No. 233171</a:t>
            </a:r>
          </a:p>
        </p:txBody>
      </p:sp>
      <p:sp>
        <p:nvSpPr>
          <p:cNvPr id="10" name="TextBox 9">
            <a:extLst>
              <a:ext uri="{FF2B5EF4-FFF2-40B4-BE49-F238E27FC236}">
                <a16:creationId xmlns:a16="http://schemas.microsoft.com/office/drawing/2014/main" id="{3D9596AF-BE5F-D6F0-A59F-019DBDB2ED05}"/>
              </a:ext>
            </a:extLst>
          </p:cNvPr>
          <p:cNvSpPr txBox="1"/>
          <p:nvPr/>
        </p:nvSpPr>
        <p:spPr>
          <a:xfrm>
            <a:off x="7744046" y="5005845"/>
            <a:ext cx="4385387" cy="923330"/>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MENTORED BY</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Prof. Mrs. Geeta Darunte</a:t>
            </a:r>
          </a:p>
        </p:txBody>
      </p:sp>
      <p:cxnSp>
        <p:nvCxnSpPr>
          <p:cNvPr id="14" name="Straight Connector 13">
            <a:extLst>
              <a:ext uri="{FF2B5EF4-FFF2-40B4-BE49-F238E27FC236}">
                <a16:creationId xmlns:a16="http://schemas.microsoft.com/office/drawing/2014/main" id="{1810663B-0DCE-9B77-A141-8137B76F9966}"/>
              </a:ext>
            </a:extLst>
          </p:cNvPr>
          <p:cNvCxnSpPr/>
          <p:nvPr/>
        </p:nvCxnSpPr>
        <p:spPr>
          <a:xfrm>
            <a:off x="3024931" y="3515895"/>
            <a:ext cx="49794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DE2CA64-B93B-F947-AC37-337F4D6F1711}"/>
              </a:ext>
            </a:extLst>
          </p:cNvPr>
          <p:cNvPicPr>
            <a:picLocks noChangeAspect="1"/>
          </p:cNvPicPr>
          <p:nvPr/>
        </p:nvPicPr>
        <p:blipFill>
          <a:blip r:embed="rId2"/>
          <a:stretch>
            <a:fillRect/>
          </a:stretch>
        </p:blipFill>
        <p:spPr>
          <a:xfrm>
            <a:off x="637943" y="605798"/>
            <a:ext cx="1523630" cy="1343314"/>
          </a:xfrm>
          <a:prstGeom prst="rect">
            <a:avLst/>
          </a:prstGeom>
        </p:spPr>
      </p:pic>
      <p:pic>
        <p:nvPicPr>
          <p:cNvPr id="15" name="Picture 14">
            <a:extLst>
              <a:ext uri="{FF2B5EF4-FFF2-40B4-BE49-F238E27FC236}">
                <a16:creationId xmlns:a16="http://schemas.microsoft.com/office/drawing/2014/main" id="{AA489523-FF25-3CAC-16CE-41D144A477A5}"/>
              </a:ext>
            </a:extLst>
          </p:cNvPr>
          <p:cNvPicPr>
            <a:picLocks noChangeAspect="1"/>
          </p:cNvPicPr>
          <p:nvPr/>
        </p:nvPicPr>
        <p:blipFill>
          <a:blip r:embed="rId3"/>
          <a:stretch>
            <a:fillRect/>
          </a:stretch>
        </p:blipFill>
        <p:spPr>
          <a:xfrm>
            <a:off x="8478175" y="748818"/>
            <a:ext cx="3155009" cy="1057275"/>
          </a:xfrm>
          <a:prstGeom prst="rect">
            <a:avLst/>
          </a:prstGeom>
        </p:spPr>
      </p:pic>
      <p:sp>
        <p:nvSpPr>
          <p:cNvPr id="16" name="TextBox 15">
            <a:extLst>
              <a:ext uri="{FF2B5EF4-FFF2-40B4-BE49-F238E27FC236}">
                <a16:creationId xmlns:a16="http://schemas.microsoft.com/office/drawing/2014/main" id="{EC0245E7-BEC0-ABA3-8F9B-30F21F0EFFB9}"/>
              </a:ext>
            </a:extLst>
          </p:cNvPr>
          <p:cNvSpPr txBox="1"/>
          <p:nvPr/>
        </p:nvSpPr>
        <p:spPr>
          <a:xfrm>
            <a:off x="2161574" y="748818"/>
            <a:ext cx="6316602" cy="1077218"/>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Dr . D.Y.PATIL PRATISHTHAN’S</a:t>
            </a:r>
          </a:p>
          <a:p>
            <a:pPr algn="ctr"/>
            <a:r>
              <a:rPr lang="en-US" sz="2000" dirty="0">
                <a:solidFill>
                  <a:schemeClr val="bg1"/>
                </a:solidFill>
                <a:latin typeface="Times New Roman" panose="02020603050405020304" pitchFamily="18" charset="0"/>
                <a:cs typeface="Times New Roman" panose="02020603050405020304" pitchFamily="18" charset="0"/>
              </a:rPr>
              <a:t>Institute For Advanced Computing &amp; Software Development (IIACSD) Akurdi Pune.</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B4642061-F1B9-5334-6FD0-2076A22F0E1D}"/>
              </a:ext>
            </a:extLst>
          </p:cNvPr>
          <p:cNvSpPr txBox="1"/>
          <p:nvPr/>
        </p:nvSpPr>
        <p:spPr>
          <a:xfrm>
            <a:off x="4449621" y="3593269"/>
            <a:ext cx="3266983" cy="376958"/>
          </a:xfrm>
          <a:prstGeom prst="rect">
            <a:avLst/>
          </a:prstGeom>
          <a:noFill/>
        </p:spPr>
        <p:txBody>
          <a:bodyPr wrap="square" rtlCol="0">
            <a:spAutoFit/>
          </a:bodyPr>
          <a:lstStyle/>
          <a:p>
            <a:r>
              <a:rPr lang="en-US" dirty="0">
                <a:solidFill>
                  <a:schemeClr val="bg1"/>
                </a:solidFill>
              </a:rPr>
              <a:t>Group No : 58</a:t>
            </a:r>
            <a:endParaRPr lang="en-IN" dirty="0">
              <a:solidFill>
                <a:schemeClr val="bg1"/>
              </a:solidFill>
            </a:endParaRPr>
          </a:p>
        </p:txBody>
      </p:sp>
      <p:pic>
        <p:nvPicPr>
          <p:cNvPr id="24" name="Graphic 23" descr="Drama">
            <a:extLst>
              <a:ext uri="{FF2B5EF4-FFF2-40B4-BE49-F238E27FC236}">
                <a16:creationId xmlns:a16="http://schemas.microsoft.com/office/drawing/2014/main" id="{6911BF25-EE2D-B89B-6B83-77A4B416AC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24222" y="2742856"/>
            <a:ext cx="760729" cy="760729"/>
          </a:xfrm>
          <a:prstGeom prst="rect">
            <a:avLst/>
          </a:prstGeom>
        </p:spPr>
      </p:pic>
    </p:spTree>
    <p:extLst>
      <p:ext uri="{BB962C8B-B14F-4D97-AF65-F5344CB8AC3E}">
        <p14:creationId xmlns:p14="http://schemas.microsoft.com/office/powerpoint/2010/main" val="299662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anim calcmode="lin" valueType="num">
                                      <p:cBhvr>
                                        <p:cTn id="8" dur="2000" fill="hold"/>
                                        <p:tgtEl>
                                          <p:spTgt spid="14"/>
                                        </p:tgtEl>
                                        <p:attrNameLst>
                                          <p:attrName>ppt_w</p:attrName>
                                        </p:attrNameLst>
                                      </p:cBhvr>
                                      <p:tavLst>
                                        <p:tav tm="0" fmla="#ppt_w*sin(2.5*pi*$)">
                                          <p:val>
                                            <p:fltVal val="0"/>
                                          </p:val>
                                        </p:tav>
                                        <p:tav tm="100000">
                                          <p:val>
                                            <p:fltVal val="1"/>
                                          </p:val>
                                        </p:tav>
                                      </p:tavLst>
                                    </p:anim>
                                    <p:anim calcmode="lin" valueType="num">
                                      <p:cBhvr>
                                        <p:cTn id="9"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D8A968-F12C-5BC0-C109-60B6B4C803BD}"/>
              </a:ext>
            </a:extLst>
          </p:cNvPr>
          <p:cNvSpPr txBox="1"/>
          <p:nvPr/>
        </p:nvSpPr>
        <p:spPr>
          <a:xfrm>
            <a:off x="-1096407" y="6465591"/>
            <a:ext cx="5365103" cy="276999"/>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                         Figure:-E-R Diagram</a:t>
            </a:r>
          </a:p>
        </p:txBody>
      </p:sp>
      <p:pic>
        <p:nvPicPr>
          <p:cNvPr id="3" name="Picture 2">
            <a:extLst>
              <a:ext uri="{FF2B5EF4-FFF2-40B4-BE49-F238E27FC236}">
                <a16:creationId xmlns:a16="http://schemas.microsoft.com/office/drawing/2014/main" id="{8040BDED-9B39-7CEB-4D65-B19F91C0A018}"/>
              </a:ext>
            </a:extLst>
          </p:cNvPr>
          <p:cNvPicPr>
            <a:picLocks noChangeAspect="1"/>
          </p:cNvPicPr>
          <p:nvPr/>
        </p:nvPicPr>
        <p:blipFill>
          <a:blip r:embed="rId2"/>
          <a:stretch>
            <a:fillRect/>
          </a:stretch>
        </p:blipFill>
        <p:spPr>
          <a:xfrm>
            <a:off x="3565277" y="115410"/>
            <a:ext cx="6780728" cy="6627180"/>
          </a:xfrm>
          <a:prstGeom prst="rect">
            <a:avLst/>
          </a:prstGeom>
        </p:spPr>
      </p:pic>
    </p:spTree>
    <p:extLst>
      <p:ext uri="{BB962C8B-B14F-4D97-AF65-F5344CB8AC3E}">
        <p14:creationId xmlns:p14="http://schemas.microsoft.com/office/powerpoint/2010/main" val="93399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55F91F-7D62-ABCE-0B4F-77A32DBA73B1}"/>
              </a:ext>
            </a:extLst>
          </p:cNvPr>
          <p:cNvPicPr>
            <a:picLocks noChangeAspect="1"/>
          </p:cNvPicPr>
          <p:nvPr/>
        </p:nvPicPr>
        <p:blipFill>
          <a:blip r:embed="rId2"/>
          <a:stretch>
            <a:fillRect/>
          </a:stretch>
        </p:blipFill>
        <p:spPr>
          <a:xfrm>
            <a:off x="500061" y="270441"/>
            <a:ext cx="11160000" cy="6299124"/>
          </a:xfrm>
          <a:prstGeom prst="rect">
            <a:avLst/>
          </a:prstGeom>
        </p:spPr>
      </p:pic>
    </p:spTree>
    <p:extLst>
      <p:ext uri="{BB962C8B-B14F-4D97-AF65-F5344CB8AC3E}">
        <p14:creationId xmlns:p14="http://schemas.microsoft.com/office/powerpoint/2010/main" val="3712281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D9B1F6-C3E0-983B-D5C4-3A920634720F}"/>
              </a:ext>
            </a:extLst>
          </p:cNvPr>
          <p:cNvPicPr>
            <a:picLocks noChangeAspect="1"/>
          </p:cNvPicPr>
          <p:nvPr/>
        </p:nvPicPr>
        <p:blipFill>
          <a:blip r:embed="rId2"/>
          <a:stretch>
            <a:fillRect/>
          </a:stretch>
        </p:blipFill>
        <p:spPr>
          <a:xfrm>
            <a:off x="316637" y="373745"/>
            <a:ext cx="11416683" cy="6275630"/>
          </a:xfrm>
          <a:prstGeom prst="rect">
            <a:avLst/>
          </a:prstGeom>
        </p:spPr>
      </p:pic>
    </p:spTree>
    <p:extLst>
      <p:ext uri="{BB962C8B-B14F-4D97-AF65-F5344CB8AC3E}">
        <p14:creationId xmlns:p14="http://schemas.microsoft.com/office/powerpoint/2010/main" val="83636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639488-7DED-1DA3-5992-3DA9D8AAFDF2}"/>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3822153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A586F-2C59-93D2-046F-641D41FF1294}"/>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69723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897E3-AC46-7456-89D5-7961C730DBE3}"/>
              </a:ext>
            </a:extLst>
          </p:cNvPr>
          <p:cNvPicPr>
            <a:picLocks noChangeAspect="1"/>
          </p:cNvPicPr>
          <p:nvPr/>
        </p:nvPicPr>
        <p:blipFill>
          <a:blip r:embed="rId2"/>
          <a:stretch>
            <a:fillRect/>
          </a:stretch>
        </p:blipFill>
        <p:spPr>
          <a:xfrm>
            <a:off x="529701" y="435005"/>
            <a:ext cx="11132598" cy="6120000"/>
          </a:xfrm>
          <a:prstGeom prst="rect">
            <a:avLst/>
          </a:prstGeom>
        </p:spPr>
      </p:pic>
    </p:spTree>
    <p:extLst>
      <p:ext uri="{BB962C8B-B14F-4D97-AF65-F5344CB8AC3E}">
        <p14:creationId xmlns:p14="http://schemas.microsoft.com/office/powerpoint/2010/main" val="982636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CB8F20-32E6-9186-CB41-D05C1B75F9BD}"/>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165070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6E3973-0A91-4D08-DC01-670171B8ABEF}"/>
              </a:ext>
            </a:extLst>
          </p:cNvPr>
          <p:cNvPicPr>
            <a:picLocks noChangeAspect="1"/>
          </p:cNvPicPr>
          <p:nvPr/>
        </p:nvPicPr>
        <p:blipFill>
          <a:blip r:embed="rId2"/>
          <a:stretch>
            <a:fillRect/>
          </a:stretch>
        </p:blipFill>
        <p:spPr>
          <a:xfrm>
            <a:off x="0" y="797472"/>
            <a:ext cx="12192000" cy="5582653"/>
          </a:xfrm>
          <a:prstGeom prst="rect">
            <a:avLst/>
          </a:prstGeom>
        </p:spPr>
      </p:pic>
    </p:spTree>
    <p:extLst>
      <p:ext uri="{BB962C8B-B14F-4D97-AF65-F5344CB8AC3E}">
        <p14:creationId xmlns:p14="http://schemas.microsoft.com/office/powerpoint/2010/main" val="2583292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117B9-F4B3-2CEF-3357-49990D7880EF}"/>
              </a:ext>
            </a:extLst>
          </p:cNvPr>
          <p:cNvPicPr>
            <a:picLocks noChangeAspect="1"/>
          </p:cNvPicPr>
          <p:nvPr/>
        </p:nvPicPr>
        <p:blipFill>
          <a:blip r:embed="rId2"/>
          <a:stretch>
            <a:fillRect/>
          </a:stretch>
        </p:blipFill>
        <p:spPr>
          <a:xfrm>
            <a:off x="426129" y="408374"/>
            <a:ext cx="11160000" cy="6277500"/>
          </a:xfrm>
          <a:prstGeom prst="rect">
            <a:avLst/>
          </a:prstGeom>
        </p:spPr>
      </p:pic>
    </p:spTree>
    <p:extLst>
      <p:ext uri="{BB962C8B-B14F-4D97-AF65-F5344CB8AC3E}">
        <p14:creationId xmlns:p14="http://schemas.microsoft.com/office/powerpoint/2010/main" val="2793404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3CB136-716C-1593-C6E1-8FA9FDA70446}"/>
              </a:ext>
            </a:extLst>
          </p:cNvPr>
          <p:cNvPicPr>
            <a:picLocks noChangeAspect="1"/>
          </p:cNvPicPr>
          <p:nvPr/>
        </p:nvPicPr>
        <p:blipFill>
          <a:blip r:embed="rId2"/>
          <a:stretch>
            <a:fillRect/>
          </a:stretch>
        </p:blipFill>
        <p:spPr>
          <a:xfrm>
            <a:off x="516000" y="399495"/>
            <a:ext cx="11160000" cy="6277500"/>
          </a:xfrm>
          <a:prstGeom prst="rect">
            <a:avLst/>
          </a:prstGeom>
        </p:spPr>
      </p:pic>
    </p:spTree>
    <p:extLst>
      <p:ext uri="{BB962C8B-B14F-4D97-AF65-F5344CB8AC3E}">
        <p14:creationId xmlns:p14="http://schemas.microsoft.com/office/powerpoint/2010/main" val="962448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DF2A-D8A8-EA74-03CB-CA04F18125F6}"/>
              </a:ext>
            </a:extLst>
          </p:cNvPr>
          <p:cNvSpPr>
            <a:spLocks noGrp="1"/>
          </p:cNvSpPr>
          <p:nvPr>
            <p:ph type="title"/>
          </p:nvPr>
        </p:nvSpPr>
        <p:spPr>
          <a:xfrm>
            <a:off x="1066800" y="594737"/>
            <a:ext cx="10058400" cy="1450757"/>
          </a:xfrm>
        </p:spPr>
        <p:txBody>
          <a:bodyPr/>
          <a:lstStyle/>
          <a:p>
            <a:pPr algn="ctr"/>
            <a:r>
              <a:rPr lang="en-US"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F2A6BB2F-E67A-A2F0-9492-FD8210D28CE8}"/>
              </a:ext>
            </a:extLst>
          </p:cNvPr>
          <p:cNvSpPr txBox="1"/>
          <p:nvPr/>
        </p:nvSpPr>
        <p:spPr>
          <a:xfrm>
            <a:off x="1275391" y="2045494"/>
            <a:ext cx="8061649" cy="46474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INTRODUCTION</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PROBLEM STATEMENT</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OBJECTIVE</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PLAN OF METHODOLOGY</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FEATURE SCOPE AND EVALUATION </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    FEATURE SCOPE </a:t>
            </a:r>
          </a:p>
          <a:p>
            <a:pPr marL="457200" indent="-457200">
              <a:buFont typeface="+mj-lt"/>
              <a:buAutoNum type="arabicPeriod"/>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D3DA67D-94DD-F324-F19F-89F61F86EB9F}"/>
              </a:ext>
            </a:extLst>
          </p:cNvPr>
          <p:cNvSpPr txBox="1"/>
          <p:nvPr/>
        </p:nvSpPr>
        <p:spPr>
          <a:xfrm>
            <a:off x="1275391" y="5563316"/>
            <a:ext cx="761378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7.        CONCLUSION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8.        REFERENCES</a:t>
            </a:r>
          </a:p>
        </p:txBody>
      </p:sp>
    </p:spTree>
    <p:extLst>
      <p:ext uri="{BB962C8B-B14F-4D97-AF65-F5344CB8AC3E}">
        <p14:creationId xmlns:p14="http://schemas.microsoft.com/office/powerpoint/2010/main" val="748498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2C850-4013-EAA9-D4AD-F574E59E0E78}"/>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2278211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BB0A7C-0BE5-9034-9AC7-C88B846FCAD7}"/>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117003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6DF71-E82E-F2FD-B519-4D5F5F5C55D5}"/>
              </a:ext>
            </a:extLst>
          </p:cNvPr>
          <p:cNvPicPr>
            <a:picLocks noChangeAspect="1"/>
          </p:cNvPicPr>
          <p:nvPr/>
        </p:nvPicPr>
        <p:blipFill>
          <a:blip r:embed="rId2"/>
          <a:stretch>
            <a:fillRect/>
          </a:stretch>
        </p:blipFill>
        <p:spPr>
          <a:xfrm>
            <a:off x="516000" y="363984"/>
            <a:ext cx="11160000" cy="6277500"/>
          </a:xfrm>
          <a:prstGeom prst="rect">
            <a:avLst/>
          </a:prstGeom>
        </p:spPr>
      </p:pic>
    </p:spTree>
    <p:extLst>
      <p:ext uri="{BB962C8B-B14F-4D97-AF65-F5344CB8AC3E}">
        <p14:creationId xmlns:p14="http://schemas.microsoft.com/office/powerpoint/2010/main" val="1043925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CDCDBB-2A32-5B62-0F6A-963F5E22A1BC}"/>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135206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F4A7F5-3ECB-13E2-4F6C-C04F487BBF84}"/>
              </a:ext>
            </a:extLst>
          </p:cNvPr>
          <p:cNvPicPr>
            <a:picLocks noChangeAspect="1"/>
          </p:cNvPicPr>
          <p:nvPr/>
        </p:nvPicPr>
        <p:blipFill>
          <a:blip r:embed="rId2"/>
          <a:stretch>
            <a:fillRect/>
          </a:stretch>
        </p:blipFill>
        <p:spPr>
          <a:xfrm>
            <a:off x="516000" y="290250"/>
            <a:ext cx="11160000" cy="6277500"/>
          </a:xfrm>
          <a:prstGeom prst="rect">
            <a:avLst/>
          </a:prstGeom>
        </p:spPr>
      </p:pic>
    </p:spTree>
    <p:extLst>
      <p:ext uri="{BB962C8B-B14F-4D97-AF65-F5344CB8AC3E}">
        <p14:creationId xmlns:p14="http://schemas.microsoft.com/office/powerpoint/2010/main" val="3759640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00D75-B36F-1306-C6BC-0863EDCB5487}"/>
              </a:ext>
            </a:extLst>
          </p:cNvPr>
          <p:cNvSpPr>
            <a:spLocks noGrp="1"/>
          </p:cNvSpPr>
          <p:nvPr>
            <p:ph type="title"/>
          </p:nvPr>
        </p:nvSpPr>
        <p:spPr/>
        <p:txBody>
          <a:bodyPr/>
          <a:lstStyle/>
          <a:p>
            <a:pPr algn="ctr"/>
            <a:r>
              <a:rPr lang="en-US" sz="4000" dirty="0">
                <a:latin typeface="Times New Roman" panose="02020603050405020304" pitchFamily="18" charset="0"/>
                <a:cs typeface="Times New Roman" panose="02020603050405020304" pitchFamily="18" charset="0"/>
              </a:rPr>
              <a:t>MEASURES OF UNIQUENESS</a:t>
            </a:r>
          </a:p>
        </p:txBody>
      </p:sp>
      <p:sp>
        <p:nvSpPr>
          <p:cNvPr id="6" name="TextBox 5">
            <a:extLst>
              <a:ext uri="{FF2B5EF4-FFF2-40B4-BE49-F238E27FC236}">
                <a16:creationId xmlns:a16="http://schemas.microsoft.com/office/drawing/2014/main" id="{C12F411D-4882-093F-4769-C87FB48DC566}"/>
              </a:ext>
            </a:extLst>
          </p:cNvPr>
          <p:cNvSpPr txBox="1"/>
          <p:nvPr/>
        </p:nvSpPr>
        <p:spPr>
          <a:xfrm>
            <a:off x="1296955" y="3181739"/>
            <a:ext cx="9871788"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It is very unique compared to other websites because in this we cover all the all </a:t>
            </a:r>
            <a:r>
              <a:rPr lang="en-US" sz="2000" dirty="0" err="1">
                <a:latin typeface="Times New Roman" panose="02020603050405020304" pitchFamily="18" charset="0"/>
                <a:cs typeface="Times New Roman" panose="02020603050405020304" pitchFamily="18" charset="0"/>
              </a:rPr>
              <a:t>hobbbies</a:t>
            </a:r>
            <a:r>
              <a:rPr lang="en-US" sz="2000" dirty="0">
                <a:latin typeface="Times New Roman" panose="02020603050405020304" pitchFamily="18" charset="0"/>
                <a:cs typeface="Times New Roman" panose="02020603050405020304" pitchFamily="18" charset="0"/>
              </a:rPr>
              <a:t>. Other websites only select famous games and sports.</a:t>
            </a:r>
          </a:p>
        </p:txBody>
      </p:sp>
      <p:sp>
        <p:nvSpPr>
          <p:cNvPr id="7" name="TextBox 6">
            <a:extLst>
              <a:ext uri="{FF2B5EF4-FFF2-40B4-BE49-F238E27FC236}">
                <a16:creationId xmlns:a16="http://schemas.microsoft.com/office/drawing/2014/main" id="{5E0089C8-715E-7A29-AA3A-4923DAF31E56}"/>
              </a:ext>
            </a:extLst>
          </p:cNvPr>
          <p:cNvSpPr txBox="1"/>
          <p:nvPr/>
        </p:nvSpPr>
        <p:spPr>
          <a:xfrm>
            <a:off x="1296955" y="4236098"/>
            <a:ext cx="9871788"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This web application we are providing best service who are giving best service and supports small business.</a:t>
            </a:r>
          </a:p>
        </p:txBody>
      </p:sp>
      <p:sp>
        <p:nvSpPr>
          <p:cNvPr id="9" name="TextBox 8">
            <a:extLst>
              <a:ext uri="{FF2B5EF4-FFF2-40B4-BE49-F238E27FC236}">
                <a16:creationId xmlns:a16="http://schemas.microsoft.com/office/drawing/2014/main" id="{73AC6EA2-B4B7-A2DF-D723-4A9AE621E1EC}"/>
              </a:ext>
            </a:extLst>
          </p:cNvPr>
          <p:cNvSpPr txBox="1"/>
          <p:nvPr/>
        </p:nvSpPr>
        <p:spPr>
          <a:xfrm>
            <a:off x="1304730" y="5238001"/>
            <a:ext cx="958253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Our customers can choice his/her hobby and follow their passion.</a:t>
            </a:r>
          </a:p>
        </p:txBody>
      </p:sp>
    </p:spTree>
    <p:extLst>
      <p:ext uri="{BB962C8B-B14F-4D97-AF65-F5344CB8AC3E}">
        <p14:creationId xmlns:p14="http://schemas.microsoft.com/office/powerpoint/2010/main" val="329983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D200-1703-5E4D-5E84-5A84B22A5C4D}"/>
              </a:ext>
            </a:extLst>
          </p:cNvPr>
          <p:cNvSpPr>
            <a:spLocks noGrp="1"/>
          </p:cNvSpPr>
          <p:nvPr>
            <p:ph type="title"/>
          </p:nvPr>
        </p:nvSpPr>
        <p:spPr>
          <a:xfrm>
            <a:off x="1154954" y="919062"/>
            <a:ext cx="8761413" cy="706964"/>
          </a:xfrm>
        </p:spPr>
        <p:txBody>
          <a:bodyPr/>
          <a:lstStyle/>
          <a:p>
            <a:pPr algn="ctr"/>
            <a:r>
              <a:rPr lang="en-US" sz="4000" dirty="0">
                <a:latin typeface="Times New Roman" panose="02020603050405020304" pitchFamily="18" charset="0"/>
                <a:cs typeface="Times New Roman" panose="02020603050405020304" pitchFamily="18" charset="0"/>
              </a:rPr>
              <a:t>FUTURE SCOPE AND EVALUATION</a:t>
            </a:r>
          </a:p>
        </p:txBody>
      </p:sp>
      <p:sp>
        <p:nvSpPr>
          <p:cNvPr id="3" name="TextBox 2">
            <a:extLst>
              <a:ext uri="{FF2B5EF4-FFF2-40B4-BE49-F238E27FC236}">
                <a16:creationId xmlns:a16="http://schemas.microsoft.com/office/drawing/2014/main" id="{06B1FA41-4E3F-AA9F-5F8B-2B369E3F3824}"/>
              </a:ext>
            </a:extLst>
          </p:cNvPr>
          <p:cNvSpPr txBox="1"/>
          <p:nvPr/>
        </p:nvSpPr>
        <p:spPr>
          <a:xfrm>
            <a:off x="1082351" y="3191069"/>
            <a:ext cx="1009572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Any business can make use of it for saving customer details in database.</a:t>
            </a:r>
          </a:p>
        </p:txBody>
      </p:sp>
      <p:sp>
        <p:nvSpPr>
          <p:cNvPr id="4" name="TextBox 3">
            <a:extLst>
              <a:ext uri="{FF2B5EF4-FFF2-40B4-BE49-F238E27FC236}">
                <a16:creationId xmlns:a16="http://schemas.microsoft.com/office/drawing/2014/main" id="{23DCA6E9-E2C4-2923-D1D6-536C97F46387}"/>
              </a:ext>
            </a:extLst>
          </p:cNvPr>
          <p:cNvSpPr txBox="1"/>
          <p:nvPr/>
        </p:nvSpPr>
        <p:spPr>
          <a:xfrm>
            <a:off x="1082352" y="4012163"/>
            <a:ext cx="929329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User and business owner can communicate throw our chat bot.</a:t>
            </a:r>
          </a:p>
        </p:txBody>
      </p:sp>
      <p:sp>
        <p:nvSpPr>
          <p:cNvPr id="5" name="TextBox 4">
            <a:extLst>
              <a:ext uri="{FF2B5EF4-FFF2-40B4-BE49-F238E27FC236}">
                <a16:creationId xmlns:a16="http://schemas.microsoft.com/office/drawing/2014/main" id="{FF2F438C-D4F4-FE82-2FA2-D92051C3F8B0}"/>
              </a:ext>
            </a:extLst>
          </p:cNvPr>
          <p:cNvSpPr txBox="1"/>
          <p:nvPr/>
        </p:nvSpPr>
        <p:spPr>
          <a:xfrm>
            <a:off x="1154954" y="4861249"/>
            <a:ext cx="876141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This application can easily implemented under various situations.</a:t>
            </a:r>
          </a:p>
        </p:txBody>
      </p:sp>
      <p:sp>
        <p:nvSpPr>
          <p:cNvPr id="6" name="TextBox 5">
            <a:extLst>
              <a:ext uri="{FF2B5EF4-FFF2-40B4-BE49-F238E27FC236}">
                <a16:creationId xmlns:a16="http://schemas.microsoft.com/office/drawing/2014/main" id="{77DE8F73-E97C-838D-23A8-3C1D72B3E1D9}"/>
              </a:ext>
            </a:extLst>
          </p:cNvPr>
          <p:cNvSpPr txBox="1"/>
          <p:nvPr/>
        </p:nvSpPr>
        <p:spPr>
          <a:xfrm>
            <a:off x="1154954" y="5719213"/>
            <a:ext cx="8296956"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We can add new features as and when we require.</a:t>
            </a:r>
          </a:p>
        </p:txBody>
      </p:sp>
    </p:spTree>
    <p:extLst>
      <p:ext uri="{BB962C8B-B14F-4D97-AF65-F5344CB8AC3E}">
        <p14:creationId xmlns:p14="http://schemas.microsoft.com/office/powerpoint/2010/main" val="3498775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050B-57F3-E791-A2EF-4811C7FB4480}"/>
              </a:ext>
            </a:extLst>
          </p:cNvPr>
          <p:cNvSpPr>
            <a:spLocks noGrp="1"/>
          </p:cNvSpPr>
          <p:nvPr>
            <p:ph type="title"/>
          </p:nvPr>
        </p:nvSpPr>
        <p:spPr>
          <a:xfrm>
            <a:off x="3685501" y="947035"/>
            <a:ext cx="4650631" cy="706964"/>
          </a:xfrm>
        </p:spPr>
        <p:txBody>
          <a:bodyPr/>
          <a:lstStyle/>
          <a:p>
            <a:pPr algn="r"/>
            <a:r>
              <a:rPr lang="en-US" sz="4000" dirty="0">
                <a:latin typeface="Times New Roman" panose="02020603050405020304" pitchFamily="18" charset="0"/>
                <a:cs typeface="Times New Roman" panose="02020603050405020304" pitchFamily="18" charset="0"/>
              </a:rPr>
              <a:t>FUTURE SCOPE</a:t>
            </a:r>
          </a:p>
        </p:txBody>
      </p:sp>
      <p:sp>
        <p:nvSpPr>
          <p:cNvPr id="4" name="TextBox 3">
            <a:extLst>
              <a:ext uri="{FF2B5EF4-FFF2-40B4-BE49-F238E27FC236}">
                <a16:creationId xmlns:a16="http://schemas.microsoft.com/office/drawing/2014/main" id="{BFFD7265-88D9-FD5C-AED8-0433A3E51879}"/>
              </a:ext>
            </a:extLst>
          </p:cNvPr>
          <p:cNvSpPr txBox="1"/>
          <p:nvPr/>
        </p:nvSpPr>
        <p:spPr>
          <a:xfrm>
            <a:off x="594804" y="2745418"/>
            <a:ext cx="10591059" cy="323165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We will include more functionality as per the user requirements.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 want to improved our home page, as it is the main things which attracts all user.</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Not a single website is ever consider as complete forever firstly because there is always something new requirements also are growing day by day</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1590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83E8-323F-BD74-2376-43721AF902BC}"/>
              </a:ext>
            </a:extLst>
          </p:cNvPr>
          <p:cNvSpPr>
            <a:spLocks noGrp="1"/>
          </p:cNvSpPr>
          <p:nvPr>
            <p:ph type="title"/>
          </p:nvPr>
        </p:nvSpPr>
        <p:spPr/>
        <p:txBody>
          <a:bodyPr/>
          <a:lstStyle/>
          <a:p>
            <a:pPr algn="ctr"/>
            <a:r>
              <a:rPr lang="en-US" sz="4000"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CE51D6FE-2EA1-742C-95ED-A79FFBE1DA9A}"/>
              </a:ext>
            </a:extLst>
          </p:cNvPr>
          <p:cNvSpPr txBox="1"/>
          <p:nvPr/>
        </p:nvSpPr>
        <p:spPr>
          <a:xfrm>
            <a:off x="719001" y="2802716"/>
            <a:ext cx="10236044" cy="2554545"/>
          </a:xfrm>
          <a:prstGeom prst="rect">
            <a:avLst/>
          </a:prstGeom>
          <a:noFill/>
        </p:spPr>
        <p:txBody>
          <a:bodyPr wrap="square" rtlCol="0">
            <a:spAutoFit/>
          </a:bodyPr>
          <a:lstStyle/>
          <a:p>
            <a:pPr marL="457200" algn="just">
              <a:spcBef>
                <a:spcPts val="15"/>
              </a:spcBef>
              <a:spcAft>
                <a:spcPts val="0"/>
              </a:spcAft>
            </a:pPr>
            <a:r>
              <a:rPr lang="en-US" sz="2000" dirty="0">
                <a:effectLst/>
                <a:latin typeface="Times New Roman" panose="02020603050405020304" pitchFamily="18" charset="0"/>
                <a:ea typeface="Times New Roman" panose="02020603050405020304" pitchFamily="18" charset="0"/>
              </a:rPr>
              <a:t>The Passion Pursuit project aims to bridge the gap between consumers and small businesses in various sectors by providing a service-oriented platform. By allowing users to categorize and showcase their projects based on their hobbies and interests, and enabling business owners to manage their profiles and events, the platform fosters engagement and connections. Through secure login mechanisms and user-friendly interfaces, the project aims to deliver a seamless experience to users and business owners alike, promoting a thriving ecosystem of creativity, passion, and entrepreneurship in the Arts, Entertainment, Music, Cooking, Fitness, Sports, and Recreation sectors.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03726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3DD8-AB2D-3829-72BB-300B2FE66314}"/>
              </a:ext>
            </a:extLst>
          </p:cNvPr>
          <p:cNvSpPr>
            <a:spLocks noGrp="1"/>
          </p:cNvSpPr>
          <p:nvPr>
            <p:ph type="title"/>
          </p:nvPr>
        </p:nvSpPr>
        <p:spPr>
          <a:xfrm>
            <a:off x="1276252" y="936346"/>
            <a:ext cx="8761413" cy="706964"/>
          </a:xfrm>
        </p:spPr>
        <p:txBody>
          <a:bodyPr/>
          <a:lstStyle/>
          <a:p>
            <a:pPr algn="ctr"/>
            <a:r>
              <a:rPr lang="en-US" sz="2400" dirty="0">
                <a:latin typeface="Arial" panose="020B0604020202020204" pitchFamily="34" charset="0"/>
                <a:cs typeface="Arial" panose="020B0604020202020204" pitchFamily="34" charset="0"/>
              </a:rPr>
              <a:t>REFERENCES</a:t>
            </a:r>
          </a:p>
        </p:txBody>
      </p:sp>
      <p:sp>
        <p:nvSpPr>
          <p:cNvPr id="6" name="TextBox 5">
            <a:extLst>
              <a:ext uri="{FF2B5EF4-FFF2-40B4-BE49-F238E27FC236}">
                <a16:creationId xmlns:a16="http://schemas.microsoft.com/office/drawing/2014/main" id="{F9B65596-A556-3143-0C2D-824C74BEFF5A}"/>
              </a:ext>
            </a:extLst>
          </p:cNvPr>
          <p:cNvSpPr txBox="1"/>
          <p:nvPr/>
        </p:nvSpPr>
        <p:spPr>
          <a:xfrm>
            <a:off x="1276252" y="2664847"/>
            <a:ext cx="8250303" cy="415498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https://cloudinary.com/</a:t>
            </a:r>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https://firebase.google.com/</a:t>
            </a:r>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https://legacy.reactjs.org/</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https://react-bootstrap.netlify.app/</a:t>
            </a:r>
            <a:endParaRPr lang="en-US" sz="2400"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9451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E54C-EF6B-ADB2-3E40-DCE67EDF1ED5}"/>
              </a:ext>
            </a:extLst>
          </p:cNvPr>
          <p:cNvSpPr>
            <a:spLocks noGrp="1"/>
          </p:cNvSpPr>
          <p:nvPr>
            <p:ph type="title"/>
          </p:nvPr>
        </p:nvSpPr>
        <p:spPr>
          <a:xfrm>
            <a:off x="1066800" y="667826"/>
            <a:ext cx="10058400" cy="1450757"/>
          </a:xfrm>
        </p:spPr>
        <p:txBody>
          <a:bodyPr/>
          <a:lstStyle/>
          <a:p>
            <a:pPr algn="ctr"/>
            <a:r>
              <a:rPr lang="en-US" b="1" dirty="0">
                <a:latin typeface="Times New Roman" panose="02020603050405020304" pitchFamily="18" charset="0"/>
                <a:cs typeface="Times New Roman" panose="02020603050405020304" pitchFamily="18" charset="0"/>
              </a:rPr>
              <a:t>INTRODUCTION</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0BAA9C8-7856-33A8-54DF-D042E55101D7}"/>
              </a:ext>
            </a:extLst>
          </p:cNvPr>
          <p:cNvSpPr txBox="1"/>
          <p:nvPr/>
        </p:nvSpPr>
        <p:spPr>
          <a:xfrm>
            <a:off x="1199965" y="2731142"/>
            <a:ext cx="9792070" cy="2862322"/>
          </a:xfrm>
          <a:prstGeom prst="rect">
            <a:avLst/>
          </a:prstGeom>
          <a:noFill/>
        </p:spPr>
        <p:txBody>
          <a:bodyPr wrap="square" rtlCol="0">
            <a:spAutoFit/>
          </a:bodyPr>
          <a:lstStyle/>
          <a:p>
            <a:pPr algn="just"/>
            <a:r>
              <a:rPr lang="en-US" sz="2000" dirty="0">
                <a:effectLst/>
                <a:latin typeface="Times New Roman" panose="02020603050405020304" pitchFamily="18" charset="0"/>
                <a:ea typeface="Times New Roman" panose="02020603050405020304" pitchFamily="18" charset="0"/>
              </a:rPr>
              <a:t>	In a rapidly evolving world where technology has become a cornerstone of daily life, the "Passion Pursuit" project emerges as a dynamic and innovative solution. This project is dedicated to creating a service-oriented platform that facilitates meaningful connections between consumers and small businesses operating in diverse sectors such as Arts, Entertainment, Music, Cooking, Fitness, Sports, and Recreation. </a:t>
            </a:r>
          </a:p>
          <a:p>
            <a:pPr algn="just"/>
            <a:r>
              <a:rPr lang="en-US" sz="2000" dirty="0">
                <a:latin typeface="Times New Roman" panose="02020603050405020304" pitchFamily="18" charset="0"/>
                <a:ea typeface="Times New Roman" panose="02020603050405020304" pitchFamily="18" charset="0"/>
              </a:rPr>
              <a:t>		</a:t>
            </a:r>
          </a:p>
          <a:p>
            <a:pPr algn="just"/>
            <a:r>
              <a:rPr lang="en-US" sz="2000" dirty="0">
                <a:effectLst/>
                <a:latin typeface="Times New Roman" panose="02020603050405020304" pitchFamily="18" charset="0"/>
                <a:ea typeface="Times New Roman" panose="02020603050405020304" pitchFamily="18" charset="0"/>
              </a:rPr>
              <a:t>	By harnessing the power of digital connectivity, the Passion Pursuit platform aims to bridge the gap between individuals seeking unique experiences and services, and the creative entrepreneurs who passionately craft and provide them.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464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293A-D6C5-49D5-F944-36599D19A9E5}"/>
              </a:ext>
            </a:extLst>
          </p:cNvPr>
          <p:cNvSpPr>
            <a:spLocks noGrp="1"/>
          </p:cNvSpPr>
          <p:nvPr>
            <p:ph type="ctrTitle"/>
          </p:nvPr>
        </p:nvSpPr>
        <p:spPr>
          <a:xfrm>
            <a:off x="1598827" y="1340162"/>
            <a:ext cx="8825658" cy="2677648"/>
          </a:xfrm>
        </p:spPr>
        <p:txBody>
          <a:bodyPr/>
          <a:lstStyle/>
          <a:p>
            <a:pPr algn="ctr"/>
            <a:r>
              <a:rPr lang="en-US" sz="8800" u="sng" dirty="0">
                <a:latin typeface="Arial" panose="020B0604020202020204" pitchFamily="34" charset="0"/>
                <a:cs typeface="Arial" panose="020B0604020202020204" pitchFamily="34" charset="0"/>
              </a:rPr>
              <a:t>THANK YOU</a:t>
            </a:r>
          </a:p>
        </p:txBody>
      </p:sp>
      <mc:AlternateContent xmlns:mc="http://schemas.openxmlformats.org/markup-compatibility/2006">
        <mc:Choice xmlns:am3d="http://schemas.microsoft.com/office/drawing/2017/model3d" Requires="am3d">
          <p:graphicFrame>
            <p:nvGraphicFramePr>
              <p:cNvPr id="4" name="3D Model 3" descr="Smiling Face With Smiling Eyes Emoji">
                <a:extLst>
                  <a:ext uri="{FF2B5EF4-FFF2-40B4-BE49-F238E27FC236}">
                    <a16:creationId xmlns:a16="http://schemas.microsoft.com/office/drawing/2014/main" id="{3B69587F-6DB8-B3B1-2612-FE9490159DD0}"/>
                  </a:ext>
                </a:extLst>
              </p:cNvPr>
              <p:cNvGraphicFramePr>
                <a:graphicFrameLocks noChangeAspect="1"/>
              </p:cNvGraphicFramePr>
              <p:nvPr>
                <p:extLst>
                  <p:ext uri="{D42A27DB-BD31-4B8C-83A1-F6EECF244321}">
                    <p14:modId xmlns:p14="http://schemas.microsoft.com/office/powerpoint/2010/main" val="3313818937"/>
                  </p:ext>
                </p:extLst>
              </p:nvPr>
            </p:nvGraphicFramePr>
            <p:xfrm>
              <a:off x="570608" y="1984824"/>
              <a:ext cx="2056439" cy="2569304"/>
            </p:xfrm>
            <a:graphic>
              <a:graphicData uri="http://schemas.microsoft.com/office/drawing/2017/model3d">
                <am3d:model3d r:embed="rId2">
                  <am3d:spPr>
                    <a:xfrm>
                      <a:off x="0" y="0"/>
                      <a:ext cx="2056439" cy="2569304"/>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x="101401" ay="-144658" az="-4266"/>
                    <am3d:postTrans dx="0" dy="0" dz="0"/>
                  </am3d:trans>
                  <am3d:raster rName="Office3DRenderer" rVer="16.0.8326">
                    <am3d:blip r:embed="rId3"/>
                  </am3d:raster>
                  <am3d:objViewport viewportSz="36595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miling Face With Smiling Eyes Emoji">
                <a:extLst>
                  <a:ext uri="{FF2B5EF4-FFF2-40B4-BE49-F238E27FC236}">
                    <a16:creationId xmlns:a16="http://schemas.microsoft.com/office/drawing/2014/main" id="{3B69587F-6DB8-B3B1-2612-FE9490159DD0}"/>
                  </a:ext>
                </a:extLst>
              </p:cNvPr>
              <p:cNvPicPr>
                <a:picLocks noGrp="1" noRot="1" noChangeAspect="1" noMove="1" noResize="1" noEditPoints="1" noAdjustHandles="1" noChangeArrowheads="1" noChangeShapeType="1" noCrop="1"/>
              </p:cNvPicPr>
              <p:nvPr/>
            </p:nvPicPr>
            <p:blipFill>
              <a:blip r:embed="rId3"/>
              <a:stretch>
                <a:fillRect/>
              </a:stretch>
            </p:blipFill>
            <p:spPr>
              <a:xfrm>
                <a:off x="570608" y="1984824"/>
                <a:ext cx="2056439" cy="256930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Winking Face Emoji">
                <a:extLst>
                  <a:ext uri="{FF2B5EF4-FFF2-40B4-BE49-F238E27FC236}">
                    <a16:creationId xmlns:a16="http://schemas.microsoft.com/office/drawing/2014/main" id="{B401B687-62C3-1B4D-70A3-D3764DE4E652}"/>
                  </a:ext>
                </a:extLst>
              </p:cNvPr>
              <p:cNvGraphicFramePr>
                <a:graphicFrameLocks noChangeAspect="1"/>
              </p:cNvGraphicFramePr>
              <p:nvPr>
                <p:extLst>
                  <p:ext uri="{D42A27DB-BD31-4B8C-83A1-F6EECF244321}">
                    <p14:modId xmlns:p14="http://schemas.microsoft.com/office/powerpoint/2010/main" val="2046084761"/>
                  </p:ext>
                </p:extLst>
              </p:nvPr>
            </p:nvGraphicFramePr>
            <p:xfrm>
              <a:off x="9396265" y="2252569"/>
              <a:ext cx="2056439" cy="2033400"/>
            </p:xfrm>
            <a:graphic>
              <a:graphicData uri="http://schemas.microsoft.com/office/drawing/2017/model3d">
                <am3d:model3d r:embed="rId4">
                  <am3d:spPr>
                    <a:xfrm>
                      <a:off x="0" y="0"/>
                      <a:ext cx="2056439" cy="2033400"/>
                    </a:xfrm>
                    <a:prstGeom prst="rect">
                      <a:avLst/>
                    </a:prstGeom>
                  </am3d:spPr>
                  <am3d:camera>
                    <am3d:pos x="0" y="0" z="81193582"/>
                    <am3d:up dx="0" dy="36000000" dz="0"/>
                    <am3d:lookAt x="0" y="0" z="0"/>
                    <am3d:perspective fov="2700000"/>
                  </am3d:camera>
                  <am3d:trans>
                    <am3d:meterPerModelUnit n="94754" d="1000000"/>
                    <am3d:preTrans dx="3" dy="-17908577" dz="-455776"/>
                    <am3d:scale>
                      <am3d:sx n="1000000" d="1000000"/>
                      <am3d:sy n="1000000" d="1000000"/>
                      <am3d:sz n="1000000" d="1000000"/>
                    </am3d:scale>
                    <am3d:rot ax="89245" ay="178202" az="4624"/>
                    <am3d:postTrans dx="0" dy="0" dz="0"/>
                  </am3d:trans>
                  <am3d:raster rName="Office3DRenderer" rVer="16.0.8326">
                    <am3d:blip r:embed="rId5"/>
                  </am3d:raster>
                  <am3d:objViewport viewportSz="35732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Winking Face Emoji">
                <a:extLst>
                  <a:ext uri="{FF2B5EF4-FFF2-40B4-BE49-F238E27FC236}">
                    <a16:creationId xmlns:a16="http://schemas.microsoft.com/office/drawing/2014/main" id="{B401B687-62C3-1B4D-70A3-D3764DE4E652}"/>
                  </a:ext>
                </a:extLst>
              </p:cNvPr>
              <p:cNvPicPr>
                <a:picLocks noGrp="1" noRot="1" noChangeAspect="1" noMove="1" noResize="1" noEditPoints="1" noAdjustHandles="1" noChangeArrowheads="1" noChangeShapeType="1" noCrop="1"/>
              </p:cNvPicPr>
              <p:nvPr/>
            </p:nvPicPr>
            <p:blipFill>
              <a:blip r:embed="rId5"/>
              <a:stretch>
                <a:fillRect/>
              </a:stretch>
            </p:blipFill>
            <p:spPr>
              <a:xfrm>
                <a:off x="9396265" y="2252569"/>
                <a:ext cx="2056439" cy="2033400"/>
              </a:xfrm>
              <a:prstGeom prst="rect">
                <a:avLst/>
              </a:prstGeom>
            </p:spPr>
          </p:pic>
        </mc:Fallback>
      </mc:AlternateContent>
    </p:spTree>
    <p:extLst>
      <p:ext uri="{BB962C8B-B14F-4D97-AF65-F5344CB8AC3E}">
        <p14:creationId xmlns:p14="http://schemas.microsoft.com/office/powerpoint/2010/main" val="3711227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AB2C-B67D-B326-EF08-BA33CC9F799E}"/>
              </a:ext>
            </a:extLst>
          </p:cNvPr>
          <p:cNvSpPr>
            <a:spLocks noGrp="1"/>
          </p:cNvSpPr>
          <p:nvPr>
            <p:ph type="title"/>
          </p:nvPr>
        </p:nvSpPr>
        <p:spPr>
          <a:xfrm>
            <a:off x="1066799" y="568925"/>
            <a:ext cx="10058400" cy="1450757"/>
          </a:xfrm>
        </p:spPr>
        <p:txBody>
          <a:bodyPr>
            <a:normAutofit/>
          </a:bodyPr>
          <a:lstStyle/>
          <a:p>
            <a:pPr algn="ctr"/>
            <a:r>
              <a:rPr lang="en-US" sz="4000" dirty="0">
                <a:latin typeface="Times New Roman" panose="02020603050405020304" pitchFamily="18" charset="0"/>
                <a:cs typeface="Times New Roman" panose="02020603050405020304" pitchFamily="18" charset="0"/>
              </a:rPr>
              <a:t>PROBLEM STATEMENT</a:t>
            </a:r>
          </a:p>
        </p:txBody>
      </p:sp>
      <p:sp>
        <p:nvSpPr>
          <p:cNvPr id="3" name="TextBox 2">
            <a:extLst>
              <a:ext uri="{FF2B5EF4-FFF2-40B4-BE49-F238E27FC236}">
                <a16:creationId xmlns:a16="http://schemas.microsoft.com/office/drawing/2014/main" id="{598A5049-43DB-E7DE-A1C0-DC2422FCBC24}"/>
              </a:ext>
            </a:extLst>
          </p:cNvPr>
          <p:cNvSpPr txBox="1"/>
          <p:nvPr/>
        </p:nvSpPr>
        <p:spPr>
          <a:xfrm>
            <a:off x="1468997" y="2767280"/>
            <a:ext cx="9254003" cy="1323439"/>
          </a:xfrm>
          <a:prstGeom prst="rect">
            <a:avLst/>
          </a:prstGeom>
          <a:noFill/>
        </p:spPr>
        <p:txBody>
          <a:bodyPr wrap="square" rtlCol="0">
            <a:spAutoFit/>
          </a:bodyPr>
          <a:lstStyle/>
          <a:p>
            <a:pPr algn="just"/>
            <a:r>
              <a:rPr lang="en-US" sz="2000" i="0" dirty="0">
                <a:solidFill>
                  <a:srgbClr val="374151"/>
                </a:solidFill>
                <a:effectLst/>
                <a:latin typeface="Times New Roman" panose="02020603050405020304" pitchFamily="18" charset="0"/>
                <a:cs typeface="Times New Roman" panose="02020603050405020304" pitchFamily="18" charset="0"/>
              </a:rPr>
              <a:t>In today's fast-paced digital landscape</a:t>
            </a:r>
            <a:r>
              <a:rPr lang="en-US" sz="2000" dirty="0">
                <a:solidFill>
                  <a:srgbClr val="374151"/>
                </a:solidFill>
                <a:latin typeface="Times New Roman" panose="02020603050405020304" pitchFamily="18" charset="0"/>
                <a:cs typeface="Times New Roman" panose="02020603050405020304" pitchFamily="18" charset="0"/>
              </a:rPr>
              <a:t>, the individuals and the unique offerings of small businesses within the Arts, Entertainment, Music, Cooking, Fitness, Sports, and Recreation sectors often struggle to find  </a:t>
            </a:r>
            <a:r>
              <a:rPr lang="en-US" sz="2000" i="0" dirty="0">
                <a:solidFill>
                  <a:srgbClr val="374151"/>
                </a:solidFill>
                <a:effectLst/>
                <a:latin typeface="Times New Roman" panose="02020603050405020304" pitchFamily="18" charset="0"/>
                <a:cs typeface="Times New Roman" panose="02020603050405020304" pitchFamily="18" charset="0"/>
              </a:rPr>
              <a:t>creative pursuits of a platform where they can effectively connect.</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DD74D93-FAAA-5E4F-D8E6-D831518E1269}"/>
              </a:ext>
            </a:extLst>
          </p:cNvPr>
          <p:cNvSpPr txBox="1"/>
          <p:nvPr/>
        </p:nvSpPr>
        <p:spPr>
          <a:xfrm>
            <a:off x="1468999" y="4330487"/>
            <a:ext cx="9097674" cy="1015663"/>
          </a:xfrm>
          <a:prstGeom prst="rect">
            <a:avLst/>
          </a:prstGeom>
          <a:noFill/>
        </p:spPr>
        <p:txBody>
          <a:bodyPr wrap="square" rtlCol="0">
            <a:spAutoFit/>
          </a:bodyPr>
          <a:lstStyle/>
          <a:p>
            <a:pPr algn="just"/>
            <a:r>
              <a:rPr lang="en-US" sz="2000" b="0" i="0" dirty="0">
                <a:solidFill>
                  <a:srgbClr val="374151"/>
                </a:solidFill>
                <a:effectLst/>
                <a:latin typeface="Times New Roman" panose="02020603050405020304" pitchFamily="18" charset="0"/>
                <a:cs typeface="Times New Roman" panose="02020603050405020304" pitchFamily="18" charset="0"/>
              </a:rPr>
              <a:t>Consumers who seek to explore new hobbies, learn from experts, and engage with like-minded individuals encounter difficulties in finding a consolidated space that provides inspiration, resources, and genuine interactions.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47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0DF8-A960-3315-97B0-163B522299BE}"/>
              </a:ext>
            </a:extLst>
          </p:cNvPr>
          <p:cNvSpPr>
            <a:spLocks noGrp="1"/>
          </p:cNvSpPr>
          <p:nvPr>
            <p:ph type="title"/>
          </p:nvPr>
        </p:nvSpPr>
        <p:spPr>
          <a:xfrm>
            <a:off x="917510" y="628286"/>
            <a:ext cx="10058400" cy="1450757"/>
          </a:xfrm>
        </p:spPr>
        <p:txBody>
          <a:bodyPr>
            <a:normAutofit/>
          </a:bodyPr>
          <a:lstStyle/>
          <a:p>
            <a:pPr algn="ctr"/>
            <a:r>
              <a:rPr lang="en-US" sz="4000" b="1" dirty="0">
                <a:latin typeface="Times New Roman" panose="02020603050405020304" pitchFamily="18" charset="0"/>
                <a:cs typeface="Times New Roman" panose="02020603050405020304" pitchFamily="18" charset="0"/>
              </a:rPr>
              <a:t>Objective</a:t>
            </a:r>
          </a:p>
        </p:txBody>
      </p:sp>
      <p:sp>
        <p:nvSpPr>
          <p:cNvPr id="4" name="TextBox 3">
            <a:extLst>
              <a:ext uri="{FF2B5EF4-FFF2-40B4-BE49-F238E27FC236}">
                <a16:creationId xmlns:a16="http://schemas.microsoft.com/office/drawing/2014/main" id="{3720E707-A69F-E03E-03AE-658BA7A57F69}"/>
              </a:ext>
            </a:extLst>
          </p:cNvPr>
          <p:cNvSpPr txBox="1"/>
          <p:nvPr/>
        </p:nvSpPr>
        <p:spPr>
          <a:xfrm>
            <a:off x="917510" y="2832340"/>
            <a:ext cx="9759821" cy="2862322"/>
          </a:xfrm>
          <a:prstGeom prst="rect">
            <a:avLst/>
          </a:prstGeom>
          <a:noFill/>
        </p:spPr>
        <p:txBody>
          <a:bodyPr wrap="square" rtlCol="0">
            <a:spAutoFit/>
          </a:bodyPr>
          <a:lstStyle/>
          <a:p>
            <a:pPr indent="457200"/>
            <a:r>
              <a:rPr lang="en-IN" sz="1800" dirty="0">
                <a:solidFill>
                  <a:srgbClr val="414141"/>
                </a:solidFill>
                <a:effectLst/>
                <a:latin typeface="Arial" panose="020B0604020202020204" pitchFamily="34" charset="0"/>
                <a:ea typeface="Times New Roman" panose="02020603050405020304" pitchFamily="18" charset="0"/>
                <a:cs typeface="Arial" panose="020B0604020202020204" pitchFamily="34" charset="0"/>
              </a:rPr>
              <a:t> A service-oriented platform focuses on establishing and maintaining connections between consumers and small businesses in the Arts, Entertainment, Music, Cooking, Fitness, Sports, and Recreation sectors.</a:t>
            </a:r>
          </a:p>
          <a:p>
            <a:pPr indent="457200"/>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indent="457200"/>
            <a:r>
              <a:rPr lang="en-IN" sz="1800" dirty="0">
                <a:solidFill>
                  <a:srgbClr val="414141"/>
                </a:solidFill>
                <a:effectLst/>
                <a:latin typeface="Arial" panose="020B0604020202020204" pitchFamily="34" charset="0"/>
                <a:ea typeface="Times New Roman" panose="02020603050405020304" pitchFamily="18" charset="0"/>
                <a:cs typeface="Arial" panose="020B0604020202020204" pitchFamily="34" charset="0"/>
              </a:rPr>
              <a:t> Small businesses can use the app to showcase their products or services and create highlight videos from photos of their personal projects.</a:t>
            </a:r>
          </a:p>
          <a:p>
            <a:pPr indent="457200"/>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indent="457200"/>
            <a:r>
              <a:rPr lang="en-IN" sz="1800" dirty="0">
                <a:solidFill>
                  <a:srgbClr val="414141"/>
                </a:solidFill>
                <a:effectLst/>
                <a:latin typeface="Arial" panose="020B0604020202020204" pitchFamily="34" charset="0"/>
                <a:ea typeface="Times New Roman" panose="02020603050405020304" pitchFamily="18" charset="0"/>
                <a:cs typeface="Arial" panose="020B0604020202020204" pitchFamily="34" charset="0"/>
              </a:rPr>
              <a:t> Users can create themed collections within the app to categorize their projects. These collections can be based on different hobbies such as gardening, cooking, arts and crafts, fitness, decoration, and more.</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10385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0B5A-EB75-D169-491A-47B5EF09610E}"/>
              </a:ext>
            </a:extLst>
          </p:cNvPr>
          <p:cNvSpPr>
            <a:spLocks noGrp="1"/>
          </p:cNvSpPr>
          <p:nvPr>
            <p:ph type="title"/>
          </p:nvPr>
        </p:nvSpPr>
        <p:spPr>
          <a:xfrm>
            <a:off x="1148297" y="617046"/>
            <a:ext cx="10058400" cy="1450757"/>
          </a:xfrm>
        </p:spPr>
        <p:txBody>
          <a:bodyPr>
            <a:normAutofit/>
          </a:bodyPr>
          <a:lstStyle/>
          <a:p>
            <a:pPr algn="ctr"/>
            <a:r>
              <a:rPr lang="en-US" sz="4000" dirty="0">
                <a:latin typeface="Times New Roman" panose="02020603050405020304" pitchFamily="18" charset="0"/>
                <a:cs typeface="Times New Roman" panose="02020603050405020304" pitchFamily="18" charset="0"/>
              </a:rPr>
              <a:t>PLAN OF OBJECT METHODOLOGY</a:t>
            </a:r>
          </a:p>
        </p:txBody>
      </p:sp>
      <p:sp>
        <p:nvSpPr>
          <p:cNvPr id="3" name="TextBox 2">
            <a:extLst>
              <a:ext uri="{FF2B5EF4-FFF2-40B4-BE49-F238E27FC236}">
                <a16:creationId xmlns:a16="http://schemas.microsoft.com/office/drawing/2014/main" id="{E2E6B22A-8EDC-95E3-AD7C-E4F8A785278D}"/>
              </a:ext>
            </a:extLst>
          </p:cNvPr>
          <p:cNvSpPr txBox="1"/>
          <p:nvPr/>
        </p:nvSpPr>
        <p:spPr>
          <a:xfrm>
            <a:off x="1142864" y="2758774"/>
            <a:ext cx="8210939"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Making of front end. </a:t>
            </a:r>
          </a:p>
        </p:txBody>
      </p:sp>
      <p:sp>
        <p:nvSpPr>
          <p:cNvPr id="4" name="TextBox 3">
            <a:extLst>
              <a:ext uri="{FF2B5EF4-FFF2-40B4-BE49-F238E27FC236}">
                <a16:creationId xmlns:a16="http://schemas.microsoft.com/office/drawing/2014/main" id="{57EDADAC-5570-604D-B805-AA28D6775F55}"/>
              </a:ext>
            </a:extLst>
          </p:cNvPr>
          <p:cNvSpPr txBox="1"/>
          <p:nvPr/>
        </p:nvSpPr>
        <p:spPr>
          <a:xfrm>
            <a:off x="1142864" y="3244334"/>
            <a:ext cx="7315200"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Creating various table in database as needed.</a:t>
            </a:r>
          </a:p>
        </p:txBody>
      </p:sp>
      <p:sp>
        <p:nvSpPr>
          <p:cNvPr id="5" name="TextBox 4">
            <a:extLst>
              <a:ext uri="{FF2B5EF4-FFF2-40B4-BE49-F238E27FC236}">
                <a16:creationId xmlns:a16="http://schemas.microsoft.com/office/drawing/2014/main" id="{B4BFB3CC-AF0F-FA25-3D1E-9BD587E7F223}"/>
              </a:ext>
            </a:extLst>
          </p:cNvPr>
          <p:cNvSpPr txBox="1"/>
          <p:nvPr/>
        </p:nvSpPr>
        <p:spPr>
          <a:xfrm>
            <a:off x="1142864" y="3729894"/>
            <a:ext cx="7828384"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Connection of front end to back end (connection of forms to database).</a:t>
            </a:r>
          </a:p>
        </p:txBody>
      </p:sp>
      <p:sp>
        <p:nvSpPr>
          <p:cNvPr id="6" name="TextBox 5">
            <a:extLst>
              <a:ext uri="{FF2B5EF4-FFF2-40B4-BE49-F238E27FC236}">
                <a16:creationId xmlns:a16="http://schemas.microsoft.com/office/drawing/2014/main" id="{E5A7D1B4-4558-863F-A6EF-EC65760F71BE}"/>
              </a:ext>
            </a:extLst>
          </p:cNvPr>
          <p:cNvSpPr txBox="1"/>
          <p:nvPr/>
        </p:nvSpPr>
        <p:spPr>
          <a:xfrm>
            <a:off x="1142864" y="4235605"/>
            <a:ext cx="7940352"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Updating of Business detail by Business Owner.</a:t>
            </a:r>
          </a:p>
        </p:txBody>
      </p:sp>
      <p:sp>
        <p:nvSpPr>
          <p:cNvPr id="7" name="TextBox 6">
            <a:extLst>
              <a:ext uri="{FF2B5EF4-FFF2-40B4-BE49-F238E27FC236}">
                <a16:creationId xmlns:a16="http://schemas.microsoft.com/office/drawing/2014/main" id="{E498FBCE-A77A-482C-2EC0-C5D95A7D44DA}"/>
              </a:ext>
            </a:extLst>
          </p:cNvPr>
          <p:cNvSpPr txBox="1"/>
          <p:nvPr/>
        </p:nvSpPr>
        <p:spPr>
          <a:xfrm>
            <a:off x="1148297" y="4793169"/>
            <a:ext cx="6764694"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Arial" panose="020B0604020202020204" pitchFamily="34" charset="0"/>
                <a:cs typeface="Arial" panose="020B0604020202020204" pitchFamily="34" charset="0"/>
              </a:rPr>
              <a:t>Doing respective jobs.</a:t>
            </a:r>
          </a:p>
        </p:txBody>
      </p:sp>
    </p:spTree>
    <p:extLst>
      <p:ext uri="{BB962C8B-B14F-4D97-AF65-F5344CB8AC3E}">
        <p14:creationId xmlns:p14="http://schemas.microsoft.com/office/powerpoint/2010/main" val="203855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E48C-CDD4-B8B4-0ACE-E420BED81282}"/>
              </a:ext>
            </a:extLst>
          </p:cNvPr>
          <p:cNvSpPr>
            <a:spLocks noGrp="1"/>
          </p:cNvSpPr>
          <p:nvPr>
            <p:ph type="title"/>
          </p:nvPr>
        </p:nvSpPr>
        <p:spPr>
          <a:xfrm>
            <a:off x="960268" y="916918"/>
            <a:ext cx="10058400" cy="1187090"/>
          </a:xfrm>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Technology</a:t>
            </a: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D9B1BA-3FF4-1759-0931-BFE99830EB58}"/>
              </a:ext>
            </a:extLst>
          </p:cNvPr>
          <p:cNvSpPr txBox="1"/>
          <p:nvPr/>
        </p:nvSpPr>
        <p:spPr>
          <a:xfrm>
            <a:off x="701336" y="1855433"/>
            <a:ext cx="10833651" cy="5016758"/>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Spring-Boot :</a:t>
            </a:r>
          </a:p>
          <a:p>
            <a:r>
              <a:rPr lang="en-US" sz="2000" dirty="0">
                <a:latin typeface="Times New Roman" panose="02020603050405020304" pitchFamily="18" charset="0"/>
                <a:cs typeface="Times New Roman" panose="02020603050405020304" pitchFamily="18" charset="0"/>
              </a:rPr>
              <a:t>The main goal of the Spring Boot framework is to reduce overall development time and increase</a:t>
            </a:r>
          </a:p>
          <a:p>
            <a:r>
              <a:rPr lang="en-US" sz="2000" dirty="0">
                <a:latin typeface="Times New Roman" panose="02020603050405020304" pitchFamily="18" charset="0"/>
                <a:cs typeface="Times New Roman" panose="02020603050405020304" pitchFamily="18" charset="0"/>
              </a:rPr>
              <a:t>efficiency. React has become the first choice for frontend because it gives developers the ability to</a:t>
            </a:r>
          </a:p>
          <a:p>
            <a:r>
              <a:rPr lang="en-US" sz="2000" dirty="0">
                <a:latin typeface="Times New Roman" panose="02020603050405020304" pitchFamily="18" charset="0"/>
                <a:cs typeface="Times New Roman" panose="02020603050405020304" pitchFamily="18" charset="0"/>
              </a:rPr>
              <a:t>work with a virtual browser (more friendly than the real browser). Also, a JavaScript developer can</a:t>
            </a:r>
          </a:p>
          <a:p>
            <a:r>
              <a:rPr lang="en-US" sz="2000" dirty="0">
                <a:latin typeface="Times New Roman" panose="02020603050405020304" pitchFamily="18" charset="0"/>
                <a:cs typeface="Times New Roman" panose="02020603050405020304" pitchFamily="18" charset="0"/>
              </a:rPr>
              <a:t>become a productive developer in a few hours because there is a small API to learn, a few functions,</a:t>
            </a:r>
          </a:p>
          <a:p>
            <a:r>
              <a:rPr lang="en-US" sz="2000" dirty="0">
                <a:latin typeface="Times New Roman" panose="02020603050405020304" pitchFamily="18" charset="0"/>
                <a:cs typeface="Times New Roman" panose="02020603050405020304" pitchFamily="18" charset="0"/>
              </a:rPr>
              <a:t>and how to use them.</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React :</a:t>
            </a:r>
          </a:p>
          <a:p>
            <a:r>
              <a:rPr lang="en-US" sz="2000" dirty="0">
                <a:latin typeface="Times New Roman" panose="02020603050405020304" pitchFamily="18" charset="0"/>
                <a:cs typeface="Times New Roman" panose="02020603050405020304" pitchFamily="18" charset="0"/>
              </a:rPr>
              <a:t>React allows developers to create large web applications that can change data, without reloading the</a:t>
            </a:r>
          </a:p>
          <a:p>
            <a:r>
              <a:rPr lang="en-US" sz="2000" dirty="0">
                <a:latin typeface="Times New Roman" panose="02020603050405020304" pitchFamily="18" charset="0"/>
                <a:cs typeface="Times New Roman" panose="02020603050405020304" pitchFamily="18" charset="0"/>
              </a:rPr>
              <a:t>page. The main purpose of React is to be fast, scalable, and simple.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MySql</a:t>
            </a:r>
            <a:r>
              <a:rPr lang="en-US" sz="2000" dirty="0">
                <a:latin typeface="Times New Roman" panose="02020603050405020304" pitchFamily="18" charset="0"/>
                <a:cs typeface="Times New Roman" panose="02020603050405020304" pitchFamily="18" charset="0"/>
              </a:rPr>
              <a:t> Database :</a:t>
            </a:r>
          </a:p>
          <a:p>
            <a:r>
              <a:rPr lang="en-US" sz="2000" dirty="0">
                <a:latin typeface="Times New Roman" panose="02020603050405020304" pitchFamily="18" charset="0"/>
                <a:cs typeface="Times New Roman" panose="02020603050405020304" pitchFamily="18" charset="0"/>
              </a:rPr>
              <a:t>MySQL is globally renowned for being the most secure and reliable database management system</a:t>
            </a:r>
          </a:p>
          <a:p>
            <a:r>
              <a:rPr lang="en-US" sz="2000" dirty="0">
                <a:latin typeface="Times New Roman" panose="02020603050405020304" pitchFamily="18" charset="0"/>
                <a:cs typeface="Times New Roman" panose="02020603050405020304" pitchFamily="18" charset="0"/>
              </a:rPr>
              <a:t>used in popular web applications</a:t>
            </a:r>
          </a:p>
          <a:p>
            <a:r>
              <a:rPr lang="en-US" sz="2000" dirty="0" err="1">
                <a:latin typeface="Times New Roman" panose="02020603050405020304" pitchFamily="18" charset="0"/>
                <a:cs typeface="Times New Roman" panose="02020603050405020304" pitchFamily="18" charset="0"/>
              </a:rPr>
              <a:t>MySql</a:t>
            </a:r>
            <a:r>
              <a:rPr lang="en-US" sz="2000" dirty="0">
                <a:latin typeface="Times New Roman" panose="02020603050405020304" pitchFamily="18" charset="0"/>
                <a:cs typeface="Times New Roman" panose="02020603050405020304" pitchFamily="18" charset="0"/>
              </a:rPr>
              <a:t> supports relational data to store in tabular format. so that we can access it very easily.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692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0E796A-81A6-9CB3-00C4-9754986D7B84}"/>
              </a:ext>
            </a:extLst>
          </p:cNvPr>
          <p:cNvSpPr/>
          <p:nvPr/>
        </p:nvSpPr>
        <p:spPr>
          <a:xfrm>
            <a:off x="1216241" y="727969"/>
            <a:ext cx="1127464" cy="2308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DFD</a:t>
            </a:r>
            <a:endParaRPr lang="en-IN" sz="1500" dirty="0"/>
          </a:p>
        </p:txBody>
      </p:sp>
      <p:pic>
        <p:nvPicPr>
          <p:cNvPr id="4" name="Picture 3">
            <a:extLst>
              <a:ext uri="{FF2B5EF4-FFF2-40B4-BE49-F238E27FC236}">
                <a16:creationId xmlns:a16="http://schemas.microsoft.com/office/drawing/2014/main" id="{10BF3B64-8791-A243-02FA-29DFBABD00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4580" y="-15240"/>
            <a:ext cx="4942840" cy="6888480"/>
          </a:xfrm>
          <a:prstGeom prst="rect">
            <a:avLst/>
          </a:prstGeom>
          <a:noFill/>
          <a:ln>
            <a:noFill/>
          </a:ln>
        </p:spPr>
      </p:pic>
    </p:spTree>
    <p:extLst>
      <p:ext uri="{BB962C8B-B14F-4D97-AF65-F5344CB8AC3E}">
        <p14:creationId xmlns:p14="http://schemas.microsoft.com/office/powerpoint/2010/main" val="7001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FB61FE0-2D7B-F43C-58D4-2CB73145965D}"/>
              </a:ext>
            </a:extLst>
          </p:cNvPr>
          <p:cNvCxnSpPr/>
          <p:nvPr/>
        </p:nvCxnSpPr>
        <p:spPr>
          <a:xfrm>
            <a:off x="2715208" y="26125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73FAFC9-126A-4A36-2875-59F98ED22BBE}"/>
              </a:ext>
            </a:extLst>
          </p:cNvPr>
          <p:cNvSpPr txBox="1"/>
          <p:nvPr/>
        </p:nvSpPr>
        <p:spPr>
          <a:xfrm>
            <a:off x="3473747" y="6415882"/>
            <a:ext cx="3984171"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Fig-System Diagram</a:t>
            </a:r>
          </a:p>
        </p:txBody>
      </p:sp>
      <p:pic>
        <p:nvPicPr>
          <p:cNvPr id="3" name="Picture 2">
            <a:extLst>
              <a:ext uri="{FF2B5EF4-FFF2-40B4-BE49-F238E27FC236}">
                <a16:creationId xmlns:a16="http://schemas.microsoft.com/office/drawing/2014/main" id="{18AC4481-86BB-FDE6-8885-15217F0672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507" y="656948"/>
            <a:ext cx="8726749" cy="5433134"/>
          </a:xfrm>
          <a:prstGeom prst="rect">
            <a:avLst/>
          </a:prstGeom>
          <a:noFill/>
          <a:ln>
            <a:noFill/>
          </a:ln>
        </p:spPr>
      </p:pic>
    </p:spTree>
    <p:extLst>
      <p:ext uri="{BB962C8B-B14F-4D97-AF65-F5344CB8AC3E}">
        <p14:creationId xmlns:p14="http://schemas.microsoft.com/office/powerpoint/2010/main" val="13454811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679</TotalTime>
  <Words>888</Words>
  <Application>Microsoft Office PowerPoint</Application>
  <PresentationFormat>Widescreen</PresentationFormat>
  <Paragraphs>98</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Century Gothic</vt:lpstr>
      <vt:lpstr>Times New Roman</vt:lpstr>
      <vt:lpstr>Wingdings</vt:lpstr>
      <vt:lpstr>Wingdings 3</vt:lpstr>
      <vt:lpstr>Ion Boardroom</vt:lpstr>
      <vt:lpstr>Passion Pursuit</vt:lpstr>
      <vt:lpstr>CONTENTS</vt:lpstr>
      <vt:lpstr>INTRODUCTION</vt:lpstr>
      <vt:lpstr>PROBLEM STATEMENT</vt:lpstr>
      <vt:lpstr>Objective</vt:lpstr>
      <vt:lpstr>PLAN OF OBJECT METHODOLOGY</vt:lpstr>
      <vt:lpstr>Technology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MEASURES OF UNIQUENESS</vt:lpstr>
      <vt:lpstr>FUTURE SCOPE AND EVALUATION</vt:lpstr>
      <vt:lpstr>FUTURE SCOPE</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Tours And Travel  Application</dc:title>
  <dc:creator>abhijitgaikwad360@gmail.com</dc:creator>
  <cp:lastModifiedBy>Rahul</cp:lastModifiedBy>
  <cp:revision>48</cp:revision>
  <dcterms:created xsi:type="dcterms:W3CDTF">2023-03-09T07:02:08Z</dcterms:created>
  <dcterms:modified xsi:type="dcterms:W3CDTF">2023-08-30T08:55:29Z</dcterms:modified>
</cp:coreProperties>
</file>